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6" autoAdjust="0"/>
    <p:restoredTop sz="94660"/>
  </p:normalViewPr>
  <p:slideViewPr>
    <p:cSldViewPr snapToGrid="0">
      <p:cViewPr varScale="1">
        <p:scale>
          <a:sx n="108" d="100"/>
          <a:sy n="108" d="100"/>
        </p:scale>
        <p:origin x="3820"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203748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54545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290501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415630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137851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71257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72381" y="3618442"/>
            <a:ext cx="2901255" cy="532218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51687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872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356430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smtClean="0"/>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67363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0496EC8A-40DD-446B-9969-67897C6A7A8C}" type="datetimeFigureOut">
              <a:rPr lang="ko-KR" altLang="en-US" smtClean="0"/>
              <a:t>2022-03-28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406887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96EC8A-40DD-446B-9969-67897C6A7A8C}" type="datetimeFigureOut">
              <a:rPr lang="ko-KR" altLang="en-US" smtClean="0"/>
              <a:t>2022-03-28</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6476CBE-0235-4CAD-BB2C-5C4C2D5CDE91}" type="slidenum">
              <a:rPr lang="ko-KR" altLang="en-US" smtClean="0"/>
              <a:t>‹#›</a:t>
            </a:fld>
            <a:endParaRPr lang="ko-KR" altLang="en-US"/>
          </a:p>
        </p:txBody>
      </p:sp>
    </p:spTree>
    <p:extLst>
      <p:ext uri="{BB962C8B-B14F-4D97-AF65-F5344CB8AC3E}">
        <p14:creationId xmlns:p14="http://schemas.microsoft.com/office/powerpoint/2010/main" val="3273639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siansgo.org/Member/BecomeaMember.asp"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828" y="341275"/>
            <a:ext cx="3037327" cy="562380"/>
          </a:xfrm>
          <a:prstGeom prst="rect">
            <a:avLst/>
          </a:prstGeom>
        </p:spPr>
      </p:pic>
      <p:sp>
        <p:nvSpPr>
          <p:cNvPr id="6" name="TextBox 5"/>
          <p:cNvSpPr txBox="1"/>
          <p:nvPr/>
        </p:nvSpPr>
        <p:spPr>
          <a:xfrm>
            <a:off x="296828" y="1536700"/>
            <a:ext cx="1799493" cy="5775940"/>
          </a:xfrm>
          <a:prstGeom prst="rect">
            <a:avLst/>
          </a:prstGeom>
          <a:noFill/>
        </p:spPr>
        <p:txBody>
          <a:bodyPr wrap="square" rtlCol="0">
            <a:spAutoFit/>
          </a:bodyPr>
          <a:lstStyle/>
          <a:p>
            <a:r>
              <a:rPr lang="en-US" altLang="ko-KR" sz="800" dirty="0" smtClean="0">
                <a:solidFill>
                  <a:srgbClr val="002060"/>
                </a:solidFill>
              </a:rPr>
              <a:t>Board</a:t>
            </a:r>
            <a:r>
              <a:rPr lang="ko-KR" altLang="en-US" sz="800" dirty="0" smtClean="0">
                <a:solidFill>
                  <a:srgbClr val="002060"/>
                </a:solidFill>
              </a:rPr>
              <a:t> </a:t>
            </a:r>
            <a:r>
              <a:rPr lang="en-US" altLang="ko-KR" sz="800" dirty="0" smtClean="0">
                <a:solidFill>
                  <a:srgbClr val="002060"/>
                </a:solidFill>
              </a:rPr>
              <a:t>of Executive (2022~2023)</a:t>
            </a:r>
          </a:p>
          <a:p>
            <a:endParaRPr lang="en-US" altLang="ko-KR" sz="800" dirty="0">
              <a:solidFill>
                <a:srgbClr val="002060"/>
              </a:solidFill>
            </a:endParaRPr>
          </a:p>
          <a:p>
            <a:r>
              <a:rPr lang="en-US" altLang="ko-KR" sz="800" dirty="0" smtClean="0">
                <a:solidFill>
                  <a:srgbClr val="002060"/>
                </a:solidFill>
              </a:rPr>
              <a:t>President</a:t>
            </a:r>
            <a:endParaRPr lang="ko-KR" altLang="ko-KR" sz="800" dirty="0">
              <a:solidFill>
                <a:srgbClr val="002060"/>
              </a:solidFill>
            </a:endParaRPr>
          </a:p>
          <a:p>
            <a:r>
              <a:rPr lang="en-US" altLang="ko-KR" sz="800" dirty="0" smtClean="0">
                <a:solidFill>
                  <a:srgbClr val="002060"/>
                </a:solidFill>
              </a:rPr>
              <a:t>Jae-Weon Kim</a:t>
            </a:r>
          </a:p>
          <a:p>
            <a:endParaRPr lang="en-US" altLang="ko-KR" sz="800" dirty="0" smtClean="0">
              <a:solidFill>
                <a:srgbClr val="002060"/>
              </a:solidFill>
            </a:endParaRPr>
          </a:p>
          <a:p>
            <a:r>
              <a:rPr lang="en-US" altLang="ko-KR" sz="800" dirty="0" smtClean="0">
                <a:solidFill>
                  <a:srgbClr val="002060"/>
                </a:solidFill>
              </a:rPr>
              <a:t>Vice President</a:t>
            </a:r>
          </a:p>
          <a:p>
            <a:r>
              <a:rPr lang="en-US" altLang="ko-KR" sz="800" dirty="0" smtClean="0">
                <a:solidFill>
                  <a:srgbClr val="002060"/>
                </a:solidFill>
              </a:rPr>
              <a:t>Sarikapan Wilailak</a:t>
            </a:r>
          </a:p>
          <a:p>
            <a:endParaRPr lang="en-US" altLang="ko-KR" sz="800" dirty="0">
              <a:solidFill>
                <a:srgbClr val="002060"/>
              </a:solidFill>
            </a:endParaRPr>
          </a:p>
          <a:p>
            <a:r>
              <a:rPr lang="en-US" altLang="ko-KR" sz="800" dirty="0" smtClean="0">
                <a:solidFill>
                  <a:srgbClr val="002060"/>
                </a:solidFill>
              </a:rPr>
              <a:t>President Elect</a:t>
            </a:r>
            <a:endParaRPr lang="ko-KR" altLang="ko-KR" sz="800" dirty="0">
              <a:solidFill>
                <a:srgbClr val="002060"/>
              </a:solidFill>
            </a:endParaRPr>
          </a:p>
          <a:p>
            <a:r>
              <a:rPr lang="en-US" altLang="ko-KR" sz="800" dirty="0" smtClean="0">
                <a:solidFill>
                  <a:srgbClr val="002060"/>
                </a:solidFill>
              </a:rPr>
              <a:t>Masaki Mandai</a:t>
            </a:r>
            <a:endParaRPr lang="ko-KR" altLang="ko-KR" sz="800" dirty="0">
              <a:solidFill>
                <a:srgbClr val="002060"/>
              </a:solidFill>
            </a:endParaRPr>
          </a:p>
          <a:p>
            <a:endParaRPr lang="en-US" altLang="ko-KR" sz="800" dirty="0" smtClean="0">
              <a:solidFill>
                <a:srgbClr val="002060"/>
              </a:solidFill>
            </a:endParaRPr>
          </a:p>
          <a:p>
            <a:r>
              <a:rPr lang="en-US" altLang="ko-KR" sz="800" dirty="0">
                <a:solidFill>
                  <a:srgbClr val="002060"/>
                </a:solidFill>
              </a:rPr>
              <a:t>Immediate Past President</a:t>
            </a:r>
            <a:endParaRPr lang="ko-KR" altLang="ko-KR" sz="800" dirty="0">
              <a:solidFill>
                <a:srgbClr val="002060"/>
              </a:solidFill>
            </a:endParaRPr>
          </a:p>
          <a:p>
            <a:r>
              <a:rPr lang="en-US" altLang="ko-KR" sz="800" dirty="0">
                <a:solidFill>
                  <a:srgbClr val="002060"/>
                </a:solidFill>
              </a:rPr>
              <a:t>Daisuke </a:t>
            </a:r>
            <a:r>
              <a:rPr lang="en-US" altLang="ko-KR" sz="800" dirty="0" smtClean="0">
                <a:solidFill>
                  <a:srgbClr val="002060"/>
                </a:solidFill>
              </a:rPr>
              <a:t>Aoki</a:t>
            </a:r>
            <a:endParaRPr lang="en-US" altLang="ko-KR" sz="800" dirty="0">
              <a:solidFill>
                <a:srgbClr val="002060"/>
              </a:solidFill>
            </a:endParaRPr>
          </a:p>
          <a:p>
            <a:endParaRPr lang="en-US" altLang="ko-KR" sz="800" dirty="0" smtClean="0">
              <a:solidFill>
                <a:srgbClr val="002060"/>
              </a:solidFill>
            </a:endParaRPr>
          </a:p>
          <a:p>
            <a:r>
              <a:rPr lang="en-US" altLang="ko-KR" sz="800" dirty="0">
                <a:solidFill>
                  <a:srgbClr val="002060"/>
                </a:solidFill>
              </a:rPr>
              <a:t>Secretary General </a:t>
            </a:r>
            <a:endParaRPr lang="en-US" altLang="ko-KR" sz="800" dirty="0" smtClean="0">
              <a:solidFill>
                <a:srgbClr val="002060"/>
              </a:solidFill>
            </a:endParaRPr>
          </a:p>
          <a:p>
            <a:r>
              <a:rPr lang="en-US" altLang="ko-KR" sz="800" dirty="0" smtClean="0">
                <a:solidFill>
                  <a:srgbClr val="002060"/>
                </a:solidFill>
              </a:rPr>
              <a:t>Jeong-Yeol Park</a:t>
            </a:r>
          </a:p>
          <a:p>
            <a:endParaRPr lang="en-US" altLang="ko-KR" sz="800" dirty="0">
              <a:solidFill>
                <a:srgbClr val="002060"/>
              </a:solidFill>
            </a:endParaRPr>
          </a:p>
          <a:p>
            <a:r>
              <a:rPr lang="en-US" altLang="ko-KR" sz="800" dirty="0" smtClean="0">
                <a:solidFill>
                  <a:srgbClr val="002060"/>
                </a:solidFill>
              </a:rPr>
              <a:t>Treasurer</a:t>
            </a:r>
            <a:endParaRPr lang="ko-KR" altLang="ko-KR" sz="800" dirty="0">
              <a:solidFill>
                <a:srgbClr val="002060"/>
              </a:solidFill>
            </a:endParaRPr>
          </a:p>
          <a:p>
            <a:r>
              <a:rPr lang="en-US" altLang="ko-KR" sz="800" dirty="0" smtClean="0">
                <a:solidFill>
                  <a:srgbClr val="002060"/>
                </a:solidFill>
              </a:rPr>
              <a:t>Suk-Joon Chang</a:t>
            </a:r>
            <a:endParaRPr lang="ko-KR" altLang="ko-KR" sz="800" dirty="0">
              <a:solidFill>
                <a:srgbClr val="002060"/>
              </a:solidFill>
            </a:endParaRPr>
          </a:p>
          <a:p>
            <a:endParaRPr lang="en-US" altLang="ko-KR" sz="800" dirty="0" smtClean="0">
              <a:solidFill>
                <a:srgbClr val="002060"/>
              </a:solidFill>
            </a:endParaRPr>
          </a:p>
          <a:p>
            <a:r>
              <a:rPr lang="en-US" altLang="ko-KR" sz="800" dirty="0" smtClean="0">
                <a:solidFill>
                  <a:srgbClr val="002060"/>
                </a:solidFill>
              </a:rPr>
              <a:t>Editor-in-Chief</a:t>
            </a:r>
          </a:p>
          <a:p>
            <a:r>
              <a:rPr lang="en-US" altLang="ko-KR" sz="800" dirty="0" smtClean="0">
                <a:solidFill>
                  <a:srgbClr val="002060"/>
                </a:solidFill>
              </a:rPr>
              <a:t>Dong Hoon Suh</a:t>
            </a:r>
          </a:p>
          <a:p>
            <a:endParaRPr lang="en-US" altLang="ko-KR" sz="800" dirty="0" smtClean="0">
              <a:solidFill>
                <a:srgbClr val="002060"/>
              </a:solidFill>
            </a:endParaRPr>
          </a:p>
          <a:p>
            <a:endParaRPr lang="ko-KR" altLang="ko-KR" sz="800" dirty="0">
              <a:solidFill>
                <a:srgbClr val="002060"/>
              </a:solidFill>
            </a:endParaRPr>
          </a:p>
          <a:p>
            <a:r>
              <a:rPr lang="en-US" altLang="ko-KR" sz="800" dirty="0">
                <a:solidFill>
                  <a:srgbClr val="002060"/>
                </a:solidFill>
              </a:rPr>
              <a:t> </a:t>
            </a:r>
            <a:endParaRPr lang="ko-KR" altLang="ko-KR" sz="800" dirty="0">
              <a:solidFill>
                <a:srgbClr val="002060"/>
              </a:solidFill>
            </a:endParaRPr>
          </a:p>
          <a:p>
            <a:r>
              <a:rPr lang="en-US" altLang="ko-KR" sz="800" dirty="0" smtClean="0">
                <a:solidFill>
                  <a:srgbClr val="002060"/>
                </a:solidFill>
              </a:rPr>
              <a:t>Board of Council (2022~2023)</a:t>
            </a:r>
            <a:endParaRPr lang="ko-KR" altLang="ko-KR" sz="800" dirty="0">
              <a:solidFill>
                <a:srgbClr val="002060"/>
              </a:solidFill>
            </a:endParaRPr>
          </a:p>
          <a:p>
            <a:endParaRPr lang="en-US" altLang="ko-KR" sz="800" dirty="0" smtClean="0">
              <a:solidFill>
                <a:srgbClr val="002060"/>
              </a:solidFill>
            </a:endParaRPr>
          </a:p>
          <a:p>
            <a:pPr>
              <a:lnSpc>
                <a:spcPts val="800"/>
              </a:lnSpc>
            </a:pPr>
            <a:r>
              <a:rPr lang="en-US" altLang="ko-KR" sz="800" dirty="0" smtClean="0">
                <a:solidFill>
                  <a:srgbClr val="002060"/>
                </a:solidFill>
              </a:rPr>
              <a:t>Andri Andrijono</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Neerja Bhatla</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Karen Chan</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Efrén Domingo</a:t>
            </a:r>
          </a:p>
          <a:p>
            <a:pPr>
              <a:lnSpc>
                <a:spcPts val="800"/>
              </a:lnSpc>
            </a:pPr>
            <a:endParaRPr lang="en-US" altLang="ko-KR" sz="800" dirty="0">
              <a:solidFill>
                <a:srgbClr val="002060"/>
              </a:solidFill>
            </a:endParaRPr>
          </a:p>
          <a:p>
            <a:pPr>
              <a:lnSpc>
                <a:spcPts val="800"/>
              </a:lnSpc>
            </a:pPr>
            <a:r>
              <a:rPr lang="en-US" altLang="ko-KR" sz="800" dirty="0" smtClean="0">
                <a:solidFill>
                  <a:srgbClr val="002060"/>
                </a:solidFill>
              </a:rPr>
              <a:t>Dae-Yeon Kim</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Suresh Kumarasamy</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Nao Suzuki</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David </a:t>
            </a:r>
            <a:r>
              <a:rPr lang="en-US" altLang="ko-KR" sz="800" dirty="0">
                <a:solidFill>
                  <a:srgbClr val="002060"/>
                </a:solidFill>
              </a:rPr>
              <a:t>SP </a:t>
            </a:r>
            <a:r>
              <a:rPr lang="en-US" altLang="ko-KR" sz="800" dirty="0" smtClean="0">
                <a:solidFill>
                  <a:srgbClr val="002060"/>
                </a:solidFill>
              </a:rPr>
              <a:t>Tan</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Kung-Liahng Wang</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Hidemichi Watari</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Yang Xiang</a:t>
            </a:r>
          </a:p>
          <a:p>
            <a:pPr>
              <a:lnSpc>
                <a:spcPts val="800"/>
              </a:lnSpc>
            </a:pPr>
            <a:endParaRPr lang="en-US" altLang="ko-KR" sz="800" dirty="0" smtClean="0">
              <a:solidFill>
                <a:srgbClr val="002060"/>
              </a:solidFill>
            </a:endParaRPr>
          </a:p>
          <a:p>
            <a:pPr>
              <a:lnSpc>
                <a:spcPts val="800"/>
              </a:lnSpc>
            </a:pPr>
            <a:r>
              <a:rPr lang="en-US" altLang="ko-KR" sz="800" dirty="0" smtClean="0">
                <a:solidFill>
                  <a:srgbClr val="002060"/>
                </a:solidFill>
              </a:rPr>
              <a:t>Rongyu Zang</a:t>
            </a:r>
            <a:endParaRPr lang="ko-KR" altLang="ko-KR" sz="800" dirty="0">
              <a:solidFill>
                <a:srgbClr val="002060"/>
              </a:solidFill>
            </a:endParaRPr>
          </a:p>
        </p:txBody>
      </p:sp>
      <p:sp>
        <p:nvSpPr>
          <p:cNvPr id="7" name="TextBox 6"/>
          <p:cNvSpPr txBox="1"/>
          <p:nvPr/>
        </p:nvSpPr>
        <p:spPr>
          <a:xfrm>
            <a:off x="3493477" y="595878"/>
            <a:ext cx="1517467" cy="307777"/>
          </a:xfrm>
          <a:prstGeom prst="rect">
            <a:avLst/>
          </a:prstGeom>
          <a:noFill/>
        </p:spPr>
        <p:txBody>
          <a:bodyPr wrap="none" rtlCol="0">
            <a:spAutoFit/>
          </a:bodyPr>
          <a:lstStyle/>
          <a:p>
            <a:r>
              <a:rPr lang="en-US" altLang="ko-KR" sz="1400" u="sng" dirty="0" smtClean="0"/>
              <a:t>www.asiansgo.org</a:t>
            </a:r>
            <a:endParaRPr lang="ko-KR" altLang="en-US" sz="1400" u="sng" dirty="0"/>
          </a:p>
        </p:txBody>
      </p:sp>
      <p:sp>
        <p:nvSpPr>
          <p:cNvPr id="8" name="TextBox 7"/>
          <p:cNvSpPr txBox="1"/>
          <p:nvPr/>
        </p:nvSpPr>
        <p:spPr>
          <a:xfrm>
            <a:off x="2096321" y="1511531"/>
            <a:ext cx="4241849" cy="6740307"/>
          </a:xfrm>
          <a:prstGeom prst="rect">
            <a:avLst/>
          </a:prstGeom>
          <a:noFill/>
        </p:spPr>
        <p:txBody>
          <a:bodyPr wrap="square" rtlCol="0">
            <a:spAutoFit/>
          </a:bodyPr>
          <a:lstStyle/>
          <a:p>
            <a:pPr algn="ctr"/>
            <a:r>
              <a:rPr lang="en-US" altLang="ko-KR" sz="1200" b="1" dirty="0" smtClean="0"/>
              <a:t>Please join the ASGO membership!</a:t>
            </a:r>
            <a:endParaRPr lang="ko-KR" altLang="ko-KR" sz="1200" dirty="0"/>
          </a:p>
          <a:p>
            <a:r>
              <a:rPr lang="en-US" altLang="ko-KR" sz="1200" dirty="0"/>
              <a:t> </a:t>
            </a:r>
            <a:endParaRPr lang="en-US" altLang="ko-KR" sz="1200" dirty="0" smtClean="0"/>
          </a:p>
          <a:p>
            <a:pPr algn="r"/>
            <a:r>
              <a:rPr lang="en-US" altLang="ko-KR" sz="1200" dirty="0" smtClean="0"/>
              <a:t>March </a:t>
            </a:r>
            <a:r>
              <a:rPr lang="en-US" altLang="ko-KR" sz="1200" dirty="0" smtClean="0"/>
              <a:t>2022</a:t>
            </a:r>
            <a:endParaRPr lang="ko-KR" altLang="ko-KR" sz="1200" dirty="0"/>
          </a:p>
          <a:p>
            <a:r>
              <a:rPr lang="en-US" altLang="ko-KR" sz="1200" dirty="0" smtClean="0"/>
              <a:t>Dear colleagues, </a:t>
            </a:r>
          </a:p>
          <a:p>
            <a:endParaRPr lang="en-US" altLang="ko-KR" sz="1200" dirty="0"/>
          </a:p>
          <a:p>
            <a:r>
              <a:rPr lang="en-US" altLang="ko-KR" sz="1200" dirty="0" smtClean="0"/>
              <a:t>We express our respect </a:t>
            </a:r>
            <a:r>
              <a:rPr lang="en-US" altLang="ko-KR" sz="1200" dirty="0"/>
              <a:t>to all of you who have made every effort to </a:t>
            </a:r>
            <a:r>
              <a:rPr lang="en-US" altLang="ko-KR" sz="1200" dirty="0" smtClean="0"/>
              <a:t>educate, research, and treat </a:t>
            </a:r>
            <a:r>
              <a:rPr lang="en-US" altLang="ko-KR" sz="1200" dirty="0" smtClean="0"/>
              <a:t>patients with gynecologic </a:t>
            </a:r>
            <a:r>
              <a:rPr lang="en-US" altLang="ko-KR" sz="1200" dirty="0" smtClean="0"/>
              <a:t>cancer despite </a:t>
            </a:r>
            <a:r>
              <a:rPr lang="en-US" altLang="ko-KR" sz="1200" dirty="0"/>
              <a:t>the COVID-19 pandemic for three </a:t>
            </a:r>
            <a:r>
              <a:rPr lang="en-US" altLang="ko-KR" sz="1200" dirty="0" smtClean="0"/>
              <a:t>years.</a:t>
            </a:r>
          </a:p>
          <a:p>
            <a:endParaRPr lang="en-US" altLang="ko-KR" sz="1200" dirty="0" smtClean="0"/>
          </a:p>
          <a:p>
            <a:r>
              <a:rPr lang="en-US" altLang="ko-KR" sz="1200" dirty="0"/>
              <a:t>Since its establishment in 2008, the Asian Society of </a:t>
            </a:r>
            <a:r>
              <a:rPr lang="en-US" altLang="ko-KR" sz="1200" dirty="0" smtClean="0"/>
              <a:t>Gynecologic Oncology </a:t>
            </a:r>
            <a:r>
              <a:rPr lang="en-US" altLang="ko-KR" sz="1200" dirty="0"/>
              <a:t>(ASGO) </a:t>
            </a:r>
            <a:r>
              <a:rPr lang="en-US" altLang="ko-KR" sz="1200" dirty="0" smtClean="0"/>
              <a:t>has aimed </a:t>
            </a:r>
            <a:r>
              <a:rPr lang="en-US" altLang="ko-KR" sz="1200" dirty="0"/>
              <a:t>to provide high-quality </a:t>
            </a:r>
            <a:r>
              <a:rPr lang="en-US" altLang="ko-KR" sz="1200" dirty="0" smtClean="0"/>
              <a:t>education, research, </a:t>
            </a:r>
            <a:r>
              <a:rPr lang="en-US" altLang="ko-KR" sz="1200" dirty="0"/>
              <a:t>and </a:t>
            </a:r>
            <a:r>
              <a:rPr lang="en-US" altLang="ko-KR" sz="1200" dirty="0" smtClean="0"/>
              <a:t>treatment </a:t>
            </a:r>
            <a:r>
              <a:rPr lang="en-US" altLang="ko-KR" sz="1200" dirty="0"/>
              <a:t>for </a:t>
            </a:r>
            <a:r>
              <a:rPr lang="en-US" altLang="ko-KR" sz="1200" dirty="0" smtClean="0"/>
              <a:t>patients with gynecological cancer. </a:t>
            </a:r>
            <a:r>
              <a:rPr lang="en-US" altLang="ko-KR" sz="1200" dirty="0"/>
              <a:t>Thanks to your passions and active participation, the ASGO is advancing beyond Asia to become a world-class </a:t>
            </a:r>
            <a:r>
              <a:rPr lang="en-US" altLang="ko-KR" sz="1200" dirty="0" smtClean="0"/>
              <a:t>society parallel </a:t>
            </a:r>
            <a:r>
              <a:rPr lang="en-US" altLang="ko-KR" sz="1200" dirty="0"/>
              <a:t>with </a:t>
            </a:r>
            <a:r>
              <a:rPr lang="en-US" altLang="ko-KR" sz="1200" dirty="0" smtClean="0"/>
              <a:t>the other Sister Societies.</a:t>
            </a:r>
            <a:endParaRPr lang="en-US" altLang="ko-KR" sz="1200" dirty="0" smtClean="0"/>
          </a:p>
          <a:p>
            <a:endParaRPr lang="en-US" altLang="ko-KR" sz="1200" dirty="0" smtClean="0"/>
          </a:p>
          <a:p>
            <a:r>
              <a:rPr lang="en-US" altLang="ko-KR" sz="1200" dirty="0" smtClean="0"/>
              <a:t>The upcoming official conferences of the ASGO are as follows:</a:t>
            </a:r>
          </a:p>
          <a:p>
            <a:r>
              <a:rPr lang="en-US" altLang="ko-KR" sz="1200" dirty="0" smtClean="0"/>
              <a:t>- 7</a:t>
            </a:r>
            <a:r>
              <a:rPr lang="en-US" altLang="ko-KR" sz="1200" baseline="30000" dirty="0" smtClean="0"/>
              <a:t>th </a:t>
            </a:r>
            <a:r>
              <a:rPr lang="en-US" altLang="ko-KR" sz="1200" dirty="0" smtClean="0"/>
              <a:t>International Workshop, August 27-28, 2022</a:t>
            </a:r>
          </a:p>
          <a:p>
            <a:r>
              <a:rPr lang="en-US" altLang="ko-KR" sz="1200" dirty="0" smtClean="0"/>
              <a:t>- 8</a:t>
            </a:r>
            <a:r>
              <a:rPr lang="en-US" altLang="ko-KR" sz="1200" baseline="30000" dirty="0" smtClean="0"/>
              <a:t>th</a:t>
            </a:r>
            <a:r>
              <a:rPr lang="en-US" altLang="ko-KR" sz="1200" dirty="0" smtClean="0"/>
              <a:t> </a:t>
            </a:r>
            <a:r>
              <a:rPr lang="en-US" altLang="ko-KR" sz="1200" dirty="0"/>
              <a:t>Biennial </a:t>
            </a:r>
            <a:r>
              <a:rPr lang="en-US" altLang="ko-KR" sz="1200" dirty="0" smtClean="0"/>
              <a:t>Meeting, December 1-3, 2023</a:t>
            </a:r>
          </a:p>
          <a:p>
            <a:endParaRPr lang="en-US" altLang="ko-KR" sz="1200" dirty="0" smtClean="0"/>
          </a:p>
          <a:p>
            <a:r>
              <a:rPr lang="en-US" altLang="ko-KR" sz="1200" dirty="0"/>
              <a:t>ASGO is </a:t>
            </a:r>
            <a:r>
              <a:rPr lang="en-US" altLang="ko-KR" sz="1200" dirty="0" smtClean="0"/>
              <a:t>yours, with a </a:t>
            </a:r>
            <a:r>
              <a:rPr lang="en-US" altLang="ko-KR" sz="1200" dirty="0"/>
              <a:t>stage where you can show your </a:t>
            </a:r>
            <a:r>
              <a:rPr lang="en-US" altLang="ko-KR" sz="1200" dirty="0" smtClean="0"/>
              <a:t>capabilities. We believe the </a:t>
            </a:r>
            <a:r>
              <a:rPr lang="en-US" altLang="ko-KR" sz="1200" dirty="0"/>
              <a:t>first step is to </a:t>
            </a:r>
            <a:r>
              <a:rPr lang="en-US" altLang="ko-KR" sz="1200" dirty="0" smtClean="0"/>
              <a:t>join/renew </a:t>
            </a:r>
            <a:r>
              <a:rPr lang="en-US" altLang="ko-KR" sz="1200" dirty="0"/>
              <a:t>the ASGO </a:t>
            </a:r>
            <a:r>
              <a:rPr lang="en-US" altLang="ko-KR" sz="1200" dirty="0" smtClean="0"/>
              <a:t>membership by </a:t>
            </a:r>
            <a:r>
              <a:rPr lang="en-US" altLang="ko-KR" sz="1200" dirty="0"/>
              <a:t>paying </a:t>
            </a:r>
            <a:r>
              <a:rPr lang="en-US" altLang="ko-KR" sz="1200" dirty="0" smtClean="0"/>
              <a:t>an annual </a:t>
            </a:r>
            <a:r>
              <a:rPr lang="en-US" altLang="ko-KR" sz="1200" dirty="0"/>
              <a:t>membership </a:t>
            </a:r>
            <a:r>
              <a:rPr lang="en-US" altLang="ko-KR" sz="1200" dirty="0" smtClean="0"/>
              <a:t>fee.</a:t>
            </a:r>
          </a:p>
          <a:p>
            <a:r>
              <a:rPr lang="en-US" altLang="ko-KR" sz="1200" u="sng" dirty="0" smtClean="0">
                <a:hlinkClick r:id="rId3"/>
              </a:rPr>
              <a:t>http</a:t>
            </a:r>
            <a:r>
              <a:rPr lang="en-US" altLang="ko-KR" sz="1200" u="sng" dirty="0">
                <a:hlinkClick r:id="rId3"/>
              </a:rPr>
              <a:t>://</a:t>
            </a:r>
            <a:r>
              <a:rPr lang="en-US" altLang="ko-KR" sz="1200" u="sng" dirty="0" smtClean="0">
                <a:hlinkClick r:id="rId3"/>
              </a:rPr>
              <a:t>www.asiansgo.org/Member/BecomeaMember.asp</a:t>
            </a:r>
            <a:endParaRPr lang="en-US" altLang="ko-KR" sz="1200" dirty="0"/>
          </a:p>
          <a:p>
            <a:endParaRPr lang="en-US" altLang="ko-KR" sz="1200" dirty="0" smtClean="0"/>
          </a:p>
          <a:p>
            <a:r>
              <a:rPr lang="en-US" altLang="ko-KR" sz="1200" dirty="0"/>
              <a:t>We will provide ASGO members with access to the previous ASGO conference materials, discounts on registration fees for future ASGO official conferences, and discounts on the article processing charge (APC) of the official journal of ASGO, “Journal of Gynecologic Oncology</a:t>
            </a:r>
            <a:r>
              <a:rPr lang="en-US" altLang="ko-KR" sz="1200" dirty="0" smtClean="0"/>
              <a:t>.”</a:t>
            </a:r>
          </a:p>
          <a:p>
            <a:endParaRPr lang="en-US" altLang="ko-KR" sz="1200" dirty="0"/>
          </a:p>
          <a:p>
            <a:r>
              <a:rPr lang="en-US" altLang="ko-KR" sz="1200" dirty="0" smtClean="0"/>
              <a:t>Thank you very much.</a:t>
            </a:r>
          </a:p>
          <a:p>
            <a:endParaRPr lang="en-US" altLang="ko-KR" sz="1200" dirty="0"/>
          </a:p>
          <a:p>
            <a:r>
              <a:rPr lang="en-US" altLang="ko-KR" sz="1200" dirty="0" smtClean="0"/>
              <a:t>Sincerely</a:t>
            </a:r>
            <a:r>
              <a:rPr lang="en-US" altLang="ko-KR" sz="1200" dirty="0" smtClean="0"/>
              <a:t>,</a:t>
            </a:r>
            <a:endParaRPr lang="ko-KR" altLang="ko-KR" sz="1200" dirty="0"/>
          </a:p>
          <a:p>
            <a:r>
              <a:rPr lang="en-US" altLang="ko-KR" sz="1200" dirty="0"/>
              <a:t> </a:t>
            </a:r>
            <a:endParaRPr lang="ko-KR" altLang="ko-KR" sz="1200" dirty="0"/>
          </a:p>
          <a:p>
            <a:r>
              <a:rPr lang="en-US" altLang="ko-KR" sz="1200" dirty="0" smtClean="0"/>
              <a:t>Asian Society of Gynecologic </a:t>
            </a:r>
            <a:r>
              <a:rPr lang="en-US" altLang="ko-KR" sz="1200" dirty="0" smtClean="0"/>
              <a:t>Oncology</a:t>
            </a:r>
            <a:endParaRPr lang="en-US" altLang="ko-KR" sz="1100" dirty="0" smtClean="0">
              <a:latin typeface="Cambria" panose="02040503050406030204" pitchFamily="18" charset="0"/>
              <a:ea typeface="Cambria" panose="02040503050406030204" pitchFamily="18" charset="0"/>
            </a:endParaRPr>
          </a:p>
        </p:txBody>
      </p:sp>
      <p:pic>
        <p:nvPicPr>
          <p:cNvPr id="11" name="그림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2257" y="8878432"/>
            <a:ext cx="1107062" cy="473961"/>
          </a:xfrm>
          <a:prstGeom prst="rect">
            <a:avLst/>
          </a:prstGeom>
        </p:spPr>
      </p:pic>
      <p:pic>
        <p:nvPicPr>
          <p:cNvPr id="2" name="그림 1"/>
          <p:cNvPicPr>
            <a:picLocks noChangeAspect="1"/>
          </p:cNvPicPr>
          <p:nvPr/>
        </p:nvPicPr>
        <p:blipFill rotWithShape="1">
          <a:blip r:embed="rId5" cstate="print">
            <a:extLst>
              <a:ext uri="{28A0092B-C50C-407E-A947-70E740481C1C}">
                <a14:useLocalDpi xmlns:a14="http://schemas.microsoft.com/office/drawing/2010/main" val="0"/>
              </a:ext>
            </a:extLst>
          </a:blip>
          <a:srcRect l="4514" t="7623" r="2686" b="7426"/>
          <a:stretch/>
        </p:blipFill>
        <p:spPr>
          <a:xfrm>
            <a:off x="2361112" y="8926782"/>
            <a:ext cx="856456" cy="452487"/>
          </a:xfrm>
          <a:prstGeom prst="rect">
            <a:avLst/>
          </a:prstGeom>
        </p:spPr>
      </p:pic>
      <p:pic>
        <p:nvPicPr>
          <p:cNvPr id="3" name="그림 2"/>
          <p:cNvPicPr>
            <a:picLocks noChangeAspect="1"/>
          </p:cNvPicPr>
          <p:nvPr/>
        </p:nvPicPr>
        <p:blipFill rotWithShape="1">
          <a:blip r:embed="rId6" cstate="print">
            <a:extLst>
              <a:ext uri="{28A0092B-C50C-407E-A947-70E740481C1C}">
                <a14:useLocalDpi xmlns:a14="http://schemas.microsoft.com/office/drawing/2010/main" val="0"/>
              </a:ext>
            </a:extLst>
          </a:blip>
          <a:srcRect r="1759"/>
          <a:stretch/>
        </p:blipFill>
        <p:spPr>
          <a:xfrm>
            <a:off x="3890827" y="8970502"/>
            <a:ext cx="773987" cy="365048"/>
          </a:xfrm>
          <a:prstGeom prst="rect">
            <a:avLst/>
          </a:prstGeom>
        </p:spPr>
      </p:pic>
      <p:sp>
        <p:nvSpPr>
          <p:cNvPr id="4" name="직사각형 3"/>
          <p:cNvSpPr/>
          <p:nvPr/>
        </p:nvSpPr>
        <p:spPr>
          <a:xfrm>
            <a:off x="2002541" y="8416767"/>
            <a:ext cx="1573599" cy="461665"/>
          </a:xfrm>
          <a:prstGeom prst="rect">
            <a:avLst/>
          </a:prstGeom>
        </p:spPr>
        <p:txBody>
          <a:bodyPr wrap="square">
            <a:spAutoFit/>
          </a:bodyPr>
          <a:lstStyle/>
          <a:p>
            <a:pPr algn="ctr"/>
            <a:r>
              <a:rPr lang="en-US" altLang="ko-KR" sz="1200" dirty="0"/>
              <a:t>Secretary </a:t>
            </a:r>
            <a:r>
              <a:rPr lang="en-US" altLang="ko-KR" sz="1200" dirty="0" smtClean="0"/>
              <a:t>General</a:t>
            </a:r>
          </a:p>
          <a:p>
            <a:pPr algn="ctr"/>
            <a:r>
              <a:rPr lang="en-US" altLang="ko-KR" sz="1200" dirty="0" smtClean="0"/>
              <a:t>Jeong-Yeol Park</a:t>
            </a:r>
          </a:p>
        </p:txBody>
      </p:sp>
      <p:sp>
        <p:nvSpPr>
          <p:cNvPr id="10" name="직사각형 9"/>
          <p:cNvSpPr/>
          <p:nvPr/>
        </p:nvSpPr>
        <p:spPr>
          <a:xfrm>
            <a:off x="3572501" y="8416767"/>
            <a:ext cx="1410638" cy="461665"/>
          </a:xfrm>
          <a:prstGeom prst="rect">
            <a:avLst/>
          </a:prstGeom>
        </p:spPr>
        <p:txBody>
          <a:bodyPr wrap="square">
            <a:spAutoFit/>
          </a:bodyPr>
          <a:lstStyle/>
          <a:p>
            <a:pPr algn="ctr"/>
            <a:r>
              <a:rPr lang="en-US" altLang="ko-KR" sz="1200" dirty="0" smtClean="0"/>
              <a:t>Treasurer</a:t>
            </a:r>
          </a:p>
          <a:p>
            <a:pPr algn="ctr"/>
            <a:r>
              <a:rPr lang="en-US" altLang="ko-KR" sz="1200" dirty="0" smtClean="0"/>
              <a:t>Suk-Joon Chang</a:t>
            </a:r>
            <a:endParaRPr lang="ko-KR" altLang="en-US" sz="1200"/>
          </a:p>
        </p:txBody>
      </p:sp>
      <p:sp>
        <p:nvSpPr>
          <p:cNvPr id="12" name="직사각형 11"/>
          <p:cNvSpPr/>
          <p:nvPr/>
        </p:nvSpPr>
        <p:spPr>
          <a:xfrm>
            <a:off x="4997522" y="8416767"/>
            <a:ext cx="1407892" cy="461665"/>
          </a:xfrm>
          <a:prstGeom prst="rect">
            <a:avLst/>
          </a:prstGeom>
        </p:spPr>
        <p:txBody>
          <a:bodyPr wrap="square">
            <a:spAutoFit/>
          </a:bodyPr>
          <a:lstStyle/>
          <a:p>
            <a:pPr algn="ctr"/>
            <a:r>
              <a:rPr lang="en-US" altLang="ko-KR" sz="1200" dirty="0" smtClean="0"/>
              <a:t>President</a:t>
            </a:r>
          </a:p>
          <a:p>
            <a:pPr algn="ctr"/>
            <a:r>
              <a:rPr lang="en-US" altLang="ko-KR" sz="1200" dirty="0" smtClean="0"/>
              <a:t>Jae-Weon </a:t>
            </a:r>
            <a:r>
              <a:rPr lang="en-US" altLang="ko-KR" sz="1200" dirty="0"/>
              <a:t>Kim</a:t>
            </a:r>
            <a:endParaRPr lang="ko-KR" altLang="en-US" sz="1200"/>
          </a:p>
        </p:txBody>
      </p:sp>
    </p:spTree>
    <p:extLst>
      <p:ext uri="{BB962C8B-B14F-4D97-AF65-F5344CB8AC3E}">
        <p14:creationId xmlns:p14="http://schemas.microsoft.com/office/powerpoint/2010/main" val="658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50</Words>
  <Application>Microsoft Office PowerPoint</Application>
  <PresentationFormat>A4 용지(210x297mm)</PresentationFormat>
  <Paragraphs>80</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맑은 고딕</vt:lpstr>
      <vt:lpstr>Arial</vt:lpstr>
      <vt:lpstr>Calibri</vt:lpstr>
      <vt:lpstr>Calibri Light</vt:lpstr>
      <vt:lpstr>Cambria</vt:lpstr>
      <vt:lpstr>Office 테마</vt:lpstr>
      <vt:lpstr>PowerPoint 프레젠테이션</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김재원</dc:creator>
  <cp:lastModifiedBy>김재원</cp:lastModifiedBy>
  <cp:revision>28</cp:revision>
  <cp:lastPrinted>2021-08-04T23:40:22Z</cp:lastPrinted>
  <dcterms:created xsi:type="dcterms:W3CDTF">2021-08-04T22:22:59Z</dcterms:created>
  <dcterms:modified xsi:type="dcterms:W3CDTF">2022-03-28T00:13:31Z</dcterms:modified>
</cp:coreProperties>
</file>