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64" r:id="rId2"/>
  </p:sldIdLst>
  <p:sldSz cx="6858000" cy="1403985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B4496"/>
    <a:srgbClr val="0A4495"/>
    <a:srgbClr val="F7E3AB"/>
    <a:srgbClr val="E18A00"/>
    <a:srgbClr val="E9AA43"/>
    <a:srgbClr val="FFFCA3"/>
    <a:srgbClr val="FFFF89"/>
    <a:srgbClr val="FFFF71"/>
    <a:srgbClr val="0E4A28"/>
    <a:srgbClr val="66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>
        <p:scale>
          <a:sx n="125" d="100"/>
          <a:sy n="125" d="100"/>
        </p:scale>
        <p:origin x="1470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297726"/>
            <a:ext cx="5829300" cy="4887948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7374172"/>
            <a:ext cx="5143500" cy="338971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/>
              <a:t>클릭하여 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3FA66-BA19-430E-83A2-1C0E1137DFEA}" type="datetimeFigureOut">
              <a:rPr lang="ko-KR" altLang="en-US" smtClean="0"/>
              <a:t>2024-05-21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7C9DE9-EA72-4D06-9B39-57E5DEAC55D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691349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3FA66-BA19-430E-83A2-1C0E1137DFEA}" type="datetimeFigureOut">
              <a:rPr lang="ko-KR" altLang="en-US" smtClean="0"/>
              <a:t>2024-05-21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7C9DE9-EA72-4D06-9B39-57E5DEAC55D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642619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747492"/>
            <a:ext cx="1478756" cy="11898124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747492"/>
            <a:ext cx="4350544" cy="11898124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3FA66-BA19-430E-83A2-1C0E1137DFEA}" type="datetimeFigureOut">
              <a:rPr lang="ko-KR" altLang="en-US" smtClean="0"/>
              <a:t>2024-05-21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7C9DE9-EA72-4D06-9B39-57E5DEAC55D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365645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3FA66-BA19-430E-83A2-1C0E1137DFEA}" type="datetimeFigureOut">
              <a:rPr lang="ko-KR" altLang="en-US" smtClean="0"/>
              <a:t>2024-05-21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7C9DE9-EA72-4D06-9B39-57E5DEAC55D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068495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8" y="3500217"/>
            <a:ext cx="5915025" cy="584018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8" y="9395654"/>
            <a:ext cx="5915025" cy="3071216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3FA66-BA19-430E-83A2-1C0E1137DFEA}" type="datetimeFigureOut">
              <a:rPr lang="ko-KR" altLang="en-US" smtClean="0"/>
              <a:t>2024-05-21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7C9DE9-EA72-4D06-9B39-57E5DEAC55D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229434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3737461"/>
            <a:ext cx="2914650" cy="8908156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3737461"/>
            <a:ext cx="2914650" cy="8908156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3FA66-BA19-430E-83A2-1C0E1137DFEA}" type="datetimeFigureOut">
              <a:rPr lang="ko-KR" altLang="en-US" smtClean="0"/>
              <a:t>2024-05-21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7C9DE9-EA72-4D06-9B39-57E5DEAC55D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815635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3" y="747496"/>
            <a:ext cx="5915025" cy="2713722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3441715"/>
            <a:ext cx="2901255" cy="1686731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5128446"/>
            <a:ext cx="2901255" cy="7543170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5" y="3441715"/>
            <a:ext cx="2915543" cy="1686731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5" y="5128446"/>
            <a:ext cx="2915543" cy="7543170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3FA66-BA19-430E-83A2-1C0E1137DFEA}" type="datetimeFigureOut">
              <a:rPr lang="ko-KR" altLang="en-US" smtClean="0"/>
              <a:t>2024-05-21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7C9DE9-EA72-4D06-9B39-57E5DEAC55D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963041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3FA66-BA19-430E-83A2-1C0E1137DFEA}" type="datetimeFigureOut">
              <a:rPr lang="ko-KR" altLang="en-US" smtClean="0"/>
              <a:t>2024-05-21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7C9DE9-EA72-4D06-9B39-57E5DEAC55D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616356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3FA66-BA19-430E-83A2-1C0E1137DFEA}" type="datetimeFigureOut">
              <a:rPr lang="ko-KR" altLang="en-US" smtClean="0"/>
              <a:t>2024-05-21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7C9DE9-EA72-4D06-9B39-57E5DEAC55D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311399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935990"/>
            <a:ext cx="2211884" cy="3275965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5" y="2021483"/>
            <a:ext cx="3471863" cy="9977393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4211955"/>
            <a:ext cx="2211884" cy="780316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3FA66-BA19-430E-83A2-1C0E1137DFEA}" type="datetimeFigureOut">
              <a:rPr lang="ko-KR" altLang="en-US" smtClean="0"/>
              <a:t>2024-05-21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7C9DE9-EA72-4D06-9B39-57E5DEAC55D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228370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935990"/>
            <a:ext cx="2211884" cy="3275965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5" y="2021483"/>
            <a:ext cx="3471863" cy="9977393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4211955"/>
            <a:ext cx="2211884" cy="780316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3FA66-BA19-430E-83A2-1C0E1137DFEA}" type="datetimeFigureOut">
              <a:rPr lang="ko-KR" altLang="en-US" smtClean="0"/>
              <a:t>2024-05-21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7C9DE9-EA72-4D06-9B39-57E5DEAC55D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35865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90" y="747496"/>
            <a:ext cx="5915025" cy="271372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90" y="3737461"/>
            <a:ext cx="5915025" cy="89081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13012864"/>
            <a:ext cx="1543050" cy="74749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63FA66-BA19-430E-83A2-1C0E1137DFEA}" type="datetimeFigureOut">
              <a:rPr lang="ko-KR" altLang="en-US" smtClean="0"/>
              <a:t>2024-05-21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5" y="13012864"/>
            <a:ext cx="2314575" cy="74749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13012864"/>
            <a:ext cx="1543050" cy="74749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7C9DE9-EA72-4D06-9B39-57E5DEAC55D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957058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.png"/><Relationship Id="rId7" Type="http://schemas.openxmlformats.org/officeDocument/2006/relationships/image" Target="../media/image6.jpe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396518" y="13628186"/>
            <a:ext cx="2462587" cy="26789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013" dirty="0"/>
          </a:p>
        </p:txBody>
      </p:sp>
      <p:pic>
        <p:nvPicPr>
          <p:cNvPr id="5" name="그림 4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06281" y="8689015"/>
            <a:ext cx="1031753" cy="457291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816608" y="1423273"/>
            <a:ext cx="32247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>
                <a:ln w="0"/>
                <a:solidFill>
                  <a:schemeClr val="accent1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</a:rPr>
              <a:t>ASGO</a:t>
            </a:r>
            <a:r>
              <a:rPr lang="en-US" altLang="ko-KR" b="1" dirty="0">
                <a:solidFill>
                  <a:srgbClr val="0B4596"/>
                </a:solidFill>
              </a:rPr>
              <a:t> </a:t>
            </a:r>
            <a:r>
              <a:rPr lang="en-US" altLang="ko-KR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-</a:t>
            </a:r>
            <a:r>
              <a:rPr lang="en-US" altLang="ko-KR" b="1" dirty="0">
                <a:solidFill>
                  <a:srgbClr val="0B4596"/>
                </a:solidFill>
              </a:rPr>
              <a:t> </a:t>
            </a:r>
            <a:r>
              <a:rPr lang="en-US" altLang="ko-KR" b="1" dirty="0">
                <a:solidFill>
                  <a:srgbClr val="E28D04"/>
                </a:solidFill>
              </a:rPr>
              <a:t>ESG</a:t>
            </a:r>
            <a:r>
              <a:rPr lang="en-US" altLang="ko-KR" b="1" dirty="0">
                <a:solidFill>
                  <a:schemeClr val="accent2">
                    <a:lumMod val="75000"/>
                  </a:schemeClr>
                </a:solidFill>
              </a:rPr>
              <a:t>O</a:t>
            </a:r>
            <a:r>
              <a:rPr lang="en-US" altLang="ko-KR" b="1" dirty="0">
                <a:solidFill>
                  <a:srgbClr val="0B4596"/>
                </a:solidFill>
              </a:rPr>
              <a:t>  </a:t>
            </a:r>
            <a:r>
              <a:rPr lang="en-US" altLang="ko-KR" b="1" dirty="0"/>
              <a:t>1</a:t>
            </a:r>
            <a:r>
              <a:rPr lang="en-US" altLang="ko-KR" b="1" baseline="30000" dirty="0"/>
              <a:t>st</a:t>
            </a:r>
            <a:r>
              <a:rPr lang="en-US" altLang="ko-KR" b="1" dirty="0"/>
              <a:t> Joint Webinar</a:t>
            </a:r>
            <a:endParaRPr lang="ko-KR" altLang="en-US" b="1" dirty="0"/>
          </a:p>
        </p:txBody>
      </p:sp>
      <p:sp>
        <p:nvSpPr>
          <p:cNvPr id="7" name="TextBox 6"/>
          <p:cNvSpPr txBox="1"/>
          <p:nvPr/>
        </p:nvSpPr>
        <p:spPr>
          <a:xfrm>
            <a:off x="3043158" y="439013"/>
            <a:ext cx="316625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sz="1200" b="1" dirty="0">
                <a:solidFill>
                  <a:srgbClr val="0A449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Asian Society of Gynecologic Oncology</a:t>
            </a:r>
          </a:p>
          <a:p>
            <a:pPr algn="r"/>
            <a:r>
              <a:rPr lang="en-US" altLang="ko-KR" sz="1200" b="1" dirty="0">
                <a:solidFill>
                  <a:srgbClr val="0A449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Education Committee</a:t>
            </a:r>
            <a:endParaRPr lang="ko-KR" altLang="en-US" sz="1200" b="1" dirty="0">
              <a:solidFill>
                <a:srgbClr val="0A4495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직사각형 7"/>
          <p:cNvSpPr/>
          <p:nvPr/>
        </p:nvSpPr>
        <p:spPr>
          <a:xfrm>
            <a:off x="356727" y="13440659"/>
            <a:ext cx="4039791" cy="455414"/>
          </a:xfrm>
          <a:prstGeom prst="rect">
            <a:avLst/>
          </a:prstGeom>
          <a:solidFill>
            <a:srgbClr val="0B449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013"/>
          </a:p>
        </p:txBody>
      </p:sp>
      <p:sp>
        <p:nvSpPr>
          <p:cNvPr id="9" name="모서리가 둥근 직사각형 8"/>
          <p:cNvSpPr/>
          <p:nvPr/>
        </p:nvSpPr>
        <p:spPr>
          <a:xfrm>
            <a:off x="103620" y="947156"/>
            <a:ext cx="6650769" cy="62616"/>
          </a:xfrm>
          <a:prstGeom prst="round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013">
              <a:solidFill>
                <a:schemeClr val="accent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25325" y="13501946"/>
            <a:ext cx="328929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600" b="1" dirty="0">
                <a:solidFill>
                  <a:schemeClr val="bg1"/>
                </a:solidFill>
              </a:rPr>
              <a:t>Jun 20, 2024 (Thursday) at 19:00 KST</a:t>
            </a:r>
            <a:endParaRPr lang="ko-KR" altLang="en-US" sz="1600" b="1" dirty="0">
              <a:solidFill>
                <a:schemeClr val="bg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534137" y="13627777"/>
            <a:ext cx="2100255" cy="2482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013" b="1" dirty="0"/>
              <a:t>Please check your local time below.</a:t>
            </a:r>
            <a:endParaRPr lang="ko-KR" altLang="en-US" sz="1013" b="1" dirty="0"/>
          </a:p>
        </p:txBody>
      </p:sp>
      <p:sp>
        <p:nvSpPr>
          <p:cNvPr id="14" name="TextBox 13"/>
          <p:cNvSpPr txBox="1"/>
          <p:nvPr/>
        </p:nvSpPr>
        <p:spPr>
          <a:xfrm>
            <a:off x="780847" y="2726705"/>
            <a:ext cx="934487" cy="2923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300" b="1" dirty="0">
                <a:solidFill>
                  <a:schemeClr val="bg1">
                    <a:lumMod val="50000"/>
                  </a:schemeClr>
                </a:solidFill>
              </a:rPr>
              <a:t>Moderator</a:t>
            </a:r>
            <a:endParaRPr lang="ko-KR" altLang="en-US" sz="1300" b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AD26CA8B-8836-A81E-91E6-C93FA164BF2F}"/>
              </a:ext>
            </a:extLst>
          </p:cNvPr>
          <p:cNvSpPr txBox="1"/>
          <p:nvPr/>
        </p:nvSpPr>
        <p:spPr>
          <a:xfrm>
            <a:off x="2474130" y="4399622"/>
            <a:ext cx="1763111" cy="9615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ko-KR" sz="1300" b="1" dirty="0"/>
              <a:t>Philippe </a:t>
            </a:r>
            <a:r>
              <a:rPr lang="en-US" altLang="ko-KR" sz="1300" b="1" dirty="0" err="1"/>
              <a:t>Morice</a:t>
            </a:r>
            <a:endParaRPr lang="en-US" altLang="ko-KR" sz="1300" b="1" dirty="0"/>
          </a:p>
          <a:p>
            <a:pPr algn="ctr">
              <a:lnSpc>
                <a:spcPct val="150000"/>
              </a:lnSpc>
            </a:pPr>
            <a:r>
              <a:rPr lang="en-US" altLang="ko-KR" sz="1300" dirty="0" err="1">
                <a:solidFill>
                  <a:schemeClr val="bg1">
                    <a:lumMod val="50000"/>
                  </a:schemeClr>
                </a:solidFill>
              </a:rPr>
              <a:t>Institut</a:t>
            </a:r>
            <a:r>
              <a:rPr lang="en-US" altLang="ko-KR" sz="1300" dirty="0">
                <a:solidFill>
                  <a:schemeClr val="bg1">
                    <a:lumMod val="50000"/>
                  </a:schemeClr>
                </a:solidFill>
              </a:rPr>
              <a:t> Gustave </a:t>
            </a:r>
            <a:r>
              <a:rPr lang="en-US" altLang="ko-KR" sz="1300" dirty="0" err="1">
                <a:solidFill>
                  <a:schemeClr val="bg1">
                    <a:lumMod val="50000"/>
                  </a:schemeClr>
                </a:solidFill>
              </a:rPr>
              <a:t>Roussy</a:t>
            </a:r>
            <a:endParaRPr lang="en-US" altLang="ko-KR" sz="1300" dirty="0">
              <a:solidFill>
                <a:schemeClr val="bg1">
                  <a:lumMod val="50000"/>
                </a:schemeClr>
              </a:solidFill>
            </a:endParaRPr>
          </a:p>
          <a:p>
            <a:pPr algn="ctr">
              <a:lnSpc>
                <a:spcPct val="150000"/>
              </a:lnSpc>
            </a:pPr>
            <a:r>
              <a:rPr lang="en-US" altLang="ko-KR" sz="1300" dirty="0"/>
              <a:t>France</a:t>
            </a:r>
            <a:endParaRPr lang="ko-KR" altLang="en-US" sz="1300" dirty="0"/>
          </a:p>
        </p:txBody>
      </p:sp>
      <p:sp>
        <p:nvSpPr>
          <p:cNvPr id="30" name="TextBox 29"/>
          <p:cNvSpPr txBox="1"/>
          <p:nvPr/>
        </p:nvSpPr>
        <p:spPr>
          <a:xfrm>
            <a:off x="2983458" y="2735034"/>
            <a:ext cx="736355" cy="2923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3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Speaker</a:t>
            </a:r>
            <a:endParaRPr lang="ko-KR" altLang="en-US" sz="13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AD26CA8B-8836-A81E-91E6-C93FA164BF2F}"/>
              </a:ext>
            </a:extLst>
          </p:cNvPr>
          <p:cNvSpPr txBox="1"/>
          <p:nvPr/>
        </p:nvSpPr>
        <p:spPr>
          <a:xfrm>
            <a:off x="60814" y="4393620"/>
            <a:ext cx="2342784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ko-KR" sz="1300" b="1" dirty="0"/>
              <a:t>Alexandros </a:t>
            </a:r>
            <a:r>
              <a:rPr lang="en-US" altLang="ko-KR" sz="1300" b="1" dirty="0" err="1"/>
              <a:t>Rodolakis</a:t>
            </a:r>
            <a:endParaRPr lang="en-US" altLang="ko-KR" sz="1300" b="1" dirty="0"/>
          </a:p>
          <a:p>
            <a:pPr algn="ctr">
              <a:lnSpc>
                <a:spcPct val="150000"/>
              </a:lnSpc>
            </a:pPr>
            <a:r>
              <a:rPr lang="en-US" altLang="ko-KR" sz="1300" dirty="0">
                <a:solidFill>
                  <a:schemeClr val="bg1">
                    <a:lumMod val="50000"/>
                  </a:schemeClr>
                </a:solidFill>
              </a:rPr>
              <a:t>National &amp; </a:t>
            </a:r>
            <a:r>
              <a:rPr lang="en-US" altLang="ko-KR" sz="1300" dirty="0" err="1">
                <a:solidFill>
                  <a:schemeClr val="bg1">
                    <a:lumMod val="50000"/>
                  </a:schemeClr>
                </a:solidFill>
              </a:rPr>
              <a:t>Kapodistrian</a:t>
            </a:r>
            <a:r>
              <a:rPr lang="en-US" altLang="ko-KR" sz="1300" dirty="0">
                <a:solidFill>
                  <a:schemeClr val="bg1">
                    <a:lumMod val="50000"/>
                  </a:schemeClr>
                </a:solidFill>
              </a:rPr>
              <a:t> University of Athens</a:t>
            </a:r>
          </a:p>
          <a:p>
            <a:pPr algn="ctr">
              <a:lnSpc>
                <a:spcPct val="150000"/>
              </a:lnSpc>
            </a:pPr>
            <a:r>
              <a:rPr lang="en-US" altLang="ko-KR" sz="1300" dirty="0"/>
              <a:t> Greece</a:t>
            </a:r>
          </a:p>
        </p:txBody>
      </p:sp>
      <p:grpSp>
        <p:nvGrpSpPr>
          <p:cNvPr id="18" name="그룹 17"/>
          <p:cNvGrpSpPr/>
          <p:nvPr/>
        </p:nvGrpSpPr>
        <p:grpSpPr>
          <a:xfrm>
            <a:off x="685127" y="5898196"/>
            <a:ext cx="1094161" cy="443327"/>
            <a:chOff x="6007066" y="247699"/>
            <a:chExt cx="639649" cy="268897"/>
          </a:xfrm>
        </p:grpSpPr>
        <p:pic>
          <p:nvPicPr>
            <p:cNvPr id="3" name="그림 2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007066" y="247699"/>
              <a:ext cx="639649" cy="268897"/>
            </a:xfrm>
            <a:prstGeom prst="rect">
              <a:avLst/>
            </a:prstGeom>
          </p:spPr>
        </p:pic>
        <p:sp>
          <p:nvSpPr>
            <p:cNvPr id="16" name="직사각형 15"/>
            <p:cNvSpPr/>
            <p:nvPr/>
          </p:nvSpPr>
          <p:spPr>
            <a:xfrm>
              <a:off x="6007066" y="441960"/>
              <a:ext cx="495489" cy="7463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grpSp>
        <p:nvGrpSpPr>
          <p:cNvPr id="42" name="그룹 41"/>
          <p:cNvGrpSpPr/>
          <p:nvPr/>
        </p:nvGrpSpPr>
        <p:grpSpPr>
          <a:xfrm>
            <a:off x="475272" y="1916186"/>
            <a:ext cx="5763248" cy="724433"/>
            <a:chOff x="507726" y="3723029"/>
            <a:chExt cx="5728156" cy="501011"/>
          </a:xfrm>
        </p:grpSpPr>
        <p:sp>
          <p:nvSpPr>
            <p:cNvPr id="37" name="모서리가 둥근 직사각형 36"/>
            <p:cNvSpPr/>
            <p:nvPr/>
          </p:nvSpPr>
          <p:spPr>
            <a:xfrm>
              <a:off x="811437" y="3723029"/>
              <a:ext cx="5124624" cy="501011"/>
            </a:xfrm>
            <a:prstGeom prst="roundRect">
              <a:avLst/>
            </a:prstGeom>
            <a:solidFill>
              <a:srgbClr val="F7E3AB"/>
            </a:solidFill>
            <a:ln w="28575"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400"/>
            </a:p>
          </p:txBody>
        </p:sp>
        <p:sp>
          <p:nvSpPr>
            <p:cNvPr id="35" name="직사각형 34"/>
            <p:cNvSpPr/>
            <p:nvPr/>
          </p:nvSpPr>
          <p:spPr>
            <a:xfrm>
              <a:off x="507726" y="3744897"/>
              <a:ext cx="5728156" cy="44699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 altLang="ko-KR" b="1" dirty="0">
                  <a:solidFill>
                    <a:srgbClr val="000000"/>
                  </a:solidFill>
                </a:rPr>
                <a:t>Title</a:t>
              </a:r>
            </a:p>
            <a:p>
              <a:pPr algn="ctr"/>
              <a:r>
                <a:rPr lang="en-US" altLang="ko-KR" b="1" dirty="0">
                  <a:solidFill>
                    <a:srgbClr val="000000"/>
                  </a:solidFill>
                </a:rPr>
                <a:t>ESGO new guideline for the AYA GYN cancer patients</a:t>
              </a:r>
              <a:endParaRPr lang="ko-KR" altLang="en-US" b="1" dirty="0"/>
            </a:p>
          </p:txBody>
        </p:sp>
      </p:grpSp>
      <p:grpSp>
        <p:nvGrpSpPr>
          <p:cNvPr id="43" name="그룹 42"/>
          <p:cNvGrpSpPr/>
          <p:nvPr/>
        </p:nvGrpSpPr>
        <p:grpSpPr>
          <a:xfrm>
            <a:off x="475274" y="9375154"/>
            <a:ext cx="5734135" cy="929544"/>
            <a:chOff x="779204" y="4321531"/>
            <a:chExt cx="5734135" cy="929544"/>
          </a:xfrm>
        </p:grpSpPr>
        <p:sp>
          <p:nvSpPr>
            <p:cNvPr id="40" name="모서리가 둥근 직사각형 39"/>
            <p:cNvSpPr/>
            <p:nvPr/>
          </p:nvSpPr>
          <p:spPr>
            <a:xfrm>
              <a:off x="935914" y="4321531"/>
              <a:ext cx="5457675" cy="929544"/>
            </a:xfrm>
            <a:prstGeom prst="round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28575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sp>
          <p:nvSpPr>
            <p:cNvPr id="41" name="직사각형 40"/>
            <p:cNvSpPr/>
            <p:nvPr/>
          </p:nvSpPr>
          <p:spPr>
            <a:xfrm>
              <a:off x="779204" y="4321531"/>
              <a:ext cx="5734135" cy="92333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 altLang="ko-KR" b="1" dirty="0">
                  <a:solidFill>
                    <a:srgbClr val="000000"/>
                  </a:solidFill>
                </a:rPr>
                <a:t>Title</a:t>
              </a:r>
            </a:p>
            <a:p>
              <a:pPr algn="ctr"/>
              <a:r>
                <a:rPr lang="en-US" altLang="ko-KR" b="1" dirty="0">
                  <a:solidFill>
                    <a:srgbClr val="000000"/>
                  </a:solidFill>
                </a:rPr>
                <a:t>Impact of Fertility Preservation on Ovarian Cancer</a:t>
              </a:r>
            </a:p>
            <a:p>
              <a:pPr algn="ctr"/>
              <a:r>
                <a:rPr lang="en-US" altLang="ko-KR" b="1" dirty="0">
                  <a:solidFill>
                    <a:srgbClr val="000000"/>
                  </a:solidFill>
                </a:rPr>
                <a:t>: Clinical Analysis and Current Understandings in Asia</a:t>
              </a:r>
              <a:endParaRPr lang="ko-KR" altLang="en-US" b="1" dirty="0"/>
            </a:p>
          </p:txBody>
        </p:sp>
      </p:grpSp>
      <p:sp>
        <p:nvSpPr>
          <p:cNvPr id="57" name="TextBox 56"/>
          <p:cNvSpPr txBox="1"/>
          <p:nvPr/>
        </p:nvSpPr>
        <p:spPr>
          <a:xfrm>
            <a:off x="5068770" y="2715289"/>
            <a:ext cx="917302" cy="2923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300" b="1" dirty="0">
                <a:solidFill>
                  <a:schemeClr val="bg1">
                    <a:lumMod val="50000"/>
                  </a:schemeClr>
                </a:solidFill>
              </a:rPr>
              <a:t>Discussant</a:t>
            </a:r>
            <a:endParaRPr lang="ko-KR" altLang="en-US" sz="1300" b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AD26CA8B-8836-A81E-91E6-C93FA164BF2F}"/>
              </a:ext>
            </a:extLst>
          </p:cNvPr>
          <p:cNvSpPr txBox="1"/>
          <p:nvPr/>
        </p:nvSpPr>
        <p:spPr>
          <a:xfrm>
            <a:off x="4402755" y="4480564"/>
            <a:ext cx="2231637" cy="99257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ko-KR" sz="1300" b="1" dirty="0" err="1"/>
              <a:t>Frédéric</a:t>
            </a:r>
            <a:r>
              <a:rPr lang="en-US" altLang="ko-KR" sz="1300" b="1" dirty="0"/>
              <a:t> </a:t>
            </a:r>
            <a:r>
              <a:rPr lang="en-US" altLang="ko-KR" sz="1300" b="1" dirty="0" err="1"/>
              <a:t>Amant</a:t>
            </a:r>
            <a:r>
              <a:rPr lang="en-US" altLang="ko-KR" sz="1300" b="1" dirty="0"/>
              <a:t> </a:t>
            </a:r>
            <a:br>
              <a:rPr lang="en-US" altLang="ko-KR" sz="1300" dirty="0"/>
            </a:br>
            <a:r>
              <a:rPr lang="en-US" altLang="ko-KR" sz="1300" dirty="0">
                <a:solidFill>
                  <a:schemeClr val="bg1">
                    <a:lumMod val="50000"/>
                  </a:schemeClr>
                </a:solidFill>
              </a:rPr>
              <a:t>University Hospitals of Leuven</a:t>
            </a:r>
            <a:endParaRPr lang="en-US" altLang="ko-KR" sz="1300" dirty="0">
              <a:solidFill>
                <a:schemeClr val="bg1">
                  <a:lumMod val="50000"/>
                </a:schemeClr>
              </a:solidFill>
              <a:ea typeface="맑은 고딕" panose="020B0503020000020004" pitchFamily="50" charset="-127"/>
            </a:endParaRPr>
          </a:p>
          <a:p>
            <a:pPr algn="ctr">
              <a:lnSpc>
                <a:spcPct val="150000"/>
              </a:lnSpc>
            </a:pPr>
            <a:r>
              <a:rPr lang="en-US" altLang="ko-KR" sz="1300" dirty="0"/>
              <a:t>Belgium</a:t>
            </a:r>
          </a:p>
        </p:txBody>
      </p:sp>
      <p:pic>
        <p:nvPicPr>
          <p:cNvPr id="59" name="그림 5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987937" y="2971538"/>
            <a:ext cx="1078975" cy="1424529"/>
          </a:xfrm>
          <a:prstGeom prst="rect">
            <a:avLst/>
          </a:prstGeom>
        </p:spPr>
      </p:pic>
      <p:pic>
        <p:nvPicPr>
          <p:cNvPr id="60" name="그림 59"/>
          <p:cNvPicPr>
            <a:picLocks noChangeAspect="1"/>
          </p:cNvPicPr>
          <p:nvPr/>
        </p:nvPicPr>
        <p:blipFill rotWithShape="1">
          <a:blip r:embed="rId5"/>
          <a:srcRect l="8906" r="6013"/>
          <a:stretch/>
        </p:blipFill>
        <p:spPr>
          <a:xfrm>
            <a:off x="710876" y="3045145"/>
            <a:ext cx="1074420" cy="1341008"/>
          </a:xfrm>
          <a:prstGeom prst="rect">
            <a:avLst/>
          </a:prstGeom>
        </p:spPr>
      </p:pic>
      <p:pic>
        <p:nvPicPr>
          <p:cNvPr id="62" name="그림 61"/>
          <p:cNvPicPr>
            <a:picLocks noChangeAspect="1"/>
          </p:cNvPicPr>
          <p:nvPr/>
        </p:nvPicPr>
        <p:blipFill rotWithShape="1">
          <a:blip r:embed="rId6"/>
          <a:srcRect t="6084"/>
          <a:stretch/>
        </p:blipFill>
        <p:spPr>
          <a:xfrm>
            <a:off x="2814422" y="3044432"/>
            <a:ext cx="1074420" cy="1343250"/>
          </a:xfrm>
          <a:prstGeom prst="rect">
            <a:avLst/>
          </a:prstGeom>
        </p:spPr>
      </p:pic>
      <p:sp>
        <p:nvSpPr>
          <p:cNvPr id="10" name="직사각형 9"/>
          <p:cNvSpPr/>
          <p:nvPr/>
        </p:nvSpPr>
        <p:spPr>
          <a:xfrm>
            <a:off x="356727" y="5675145"/>
            <a:ext cx="6138081" cy="3554819"/>
          </a:xfrm>
          <a:prstGeom prst="rect">
            <a:avLst/>
          </a:prstGeom>
          <a:ln>
            <a:solidFill>
              <a:schemeClr val="bg1">
                <a:lumMod val="65000"/>
              </a:schemeClr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1200" dirty="0"/>
              <a:t>                                                   The Asian Society of Gynecologic Oncology (</a:t>
            </a:r>
            <a:r>
              <a:rPr lang="en-US" altLang="ko-KR" sz="1400" b="1" dirty="0"/>
              <a:t>ASGO</a:t>
            </a:r>
            <a:r>
              <a:rPr lang="en-US" altLang="ko-KR" sz="1200" dirty="0"/>
              <a:t>) and the   </a:t>
            </a:r>
          </a:p>
          <a:p>
            <a:pPr>
              <a:lnSpc>
                <a:spcPct val="150000"/>
              </a:lnSpc>
            </a:pPr>
            <a:r>
              <a:rPr lang="en-US" altLang="ko-KR" sz="1200" dirty="0"/>
              <a:t>                                                   European Society of </a:t>
            </a:r>
            <a:r>
              <a:rPr lang="en-US" altLang="ko-KR" sz="1200" dirty="0" err="1"/>
              <a:t>Gynaecological</a:t>
            </a:r>
            <a:r>
              <a:rPr lang="en-US" altLang="ko-KR" sz="1200" dirty="0"/>
              <a:t> Oncology (</a:t>
            </a:r>
            <a:r>
              <a:rPr lang="en-US" altLang="ko-KR" sz="1400" b="1" dirty="0"/>
              <a:t>ESGO</a:t>
            </a:r>
            <a:r>
              <a:rPr lang="en-US" altLang="ko-KR" sz="1200" dirty="0"/>
              <a:t>) are excited to announce the </a:t>
            </a:r>
            <a:r>
              <a:rPr lang="en-US" altLang="ko-KR" sz="1400" b="1" dirty="0"/>
              <a:t>first joint webinar </a:t>
            </a:r>
            <a:r>
              <a:rPr lang="en-US" altLang="ko-KR" sz="1200" dirty="0"/>
              <a:t>on </a:t>
            </a:r>
            <a:r>
              <a:rPr lang="en-US" altLang="ko-KR" sz="1400" b="1" dirty="0"/>
              <a:t>fertility preservation</a:t>
            </a:r>
            <a:r>
              <a:rPr lang="en-US" altLang="ko-KR" sz="1200" b="1" dirty="0"/>
              <a:t> </a:t>
            </a:r>
            <a:r>
              <a:rPr lang="en-US" altLang="ko-KR" sz="1200" dirty="0"/>
              <a:t>in gynecologic cancers. With rising cases in younger populations, this topic is increasingly critical. Leading experts, including </a:t>
            </a:r>
            <a:r>
              <a:rPr lang="en-US" altLang="ko-KR" sz="1200" b="1" dirty="0"/>
              <a:t>Alexandros </a:t>
            </a:r>
            <a:r>
              <a:rPr lang="en-US" altLang="ko-KR" sz="1200" b="1" dirty="0" err="1"/>
              <a:t>Rodolakis</a:t>
            </a:r>
            <a:r>
              <a:rPr lang="en-US" altLang="ko-KR" sz="1200" dirty="0"/>
              <a:t>, </a:t>
            </a:r>
            <a:r>
              <a:rPr lang="en-US" altLang="ko-KR" sz="1200" b="1" dirty="0"/>
              <a:t>Philippe </a:t>
            </a:r>
            <a:r>
              <a:rPr lang="en-US" altLang="ko-KR" sz="1200" b="1" dirty="0" err="1"/>
              <a:t>Morice</a:t>
            </a:r>
            <a:r>
              <a:rPr lang="en-US" altLang="ko-KR" sz="1200" dirty="0"/>
              <a:t>, and </a:t>
            </a:r>
            <a:r>
              <a:rPr lang="en-US" altLang="ko-KR" sz="1200" b="1" dirty="0" err="1"/>
              <a:t>Frédéric</a:t>
            </a:r>
            <a:r>
              <a:rPr lang="en-US" altLang="ko-KR" sz="1200" b="1" dirty="0"/>
              <a:t> </a:t>
            </a:r>
            <a:r>
              <a:rPr lang="en-US" altLang="ko-KR" sz="1200" b="1" dirty="0" err="1"/>
              <a:t>Amant</a:t>
            </a:r>
            <a:r>
              <a:rPr lang="en-US" altLang="ko-KR" sz="1200" b="1" dirty="0"/>
              <a:t> </a:t>
            </a:r>
            <a:r>
              <a:rPr lang="en-US" altLang="ko-KR" sz="1200" dirty="0"/>
              <a:t>from ESGO, and </a:t>
            </a:r>
            <a:r>
              <a:rPr lang="en-US" altLang="ko-KR" sz="1200" b="1" dirty="0"/>
              <a:t>Nao Suzuki</a:t>
            </a:r>
            <a:r>
              <a:rPr lang="en-US" altLang="ko-KR" sz="1200" dirty="0"/>
              <a:t>, </a:t>
            </a:r>
            <a:r>
              <a:rPr lang="en-US" altLang="ko-KR" sz="1200" b="1" dirty="0"/>
              <a:t>Masato Yoshihara</a:t>
            </a:r>
            <a:r>
              <a:rPr lang="en-US" altLang="ko-KR" sz="1200" dirty="0"/>
              <a:t>, and </a:t>
            </a:r>
            <a:r>
              <a:rPr lang="en-US" altLang="ko-KR" sz="1200" b="1" dirty="0"/>
              <a:t>Jung </a:t>
            </a:r>
            <a:r>
              <a:rPr lang="en-US" altLang="ko-KR" sz="1200" b="1" dirty="0" err="1"/>
              <a:t>Ryeol</a:t>
            </a:r>
            <a:r>
              <a:rPr lang="en-US" altLang="ko-KR" sz="1200" b="1" dirty="0"/>
              <a:t> Lee </a:t>
            </a:r>
            <a:r>
              <a:rPr lang="en-US" altLang="ko-KR" sz="1200" dirty="0"/>
              <a:t>from ASGO, will share their insights and engage in lively discussions. Participants will have the chance to learn about the latest advancements and ask questions during the </a:t>
            </a:r>
            <a:r>
              <a:rPr lang="en-US" altLang="ko-KR" sz="1200" b="1" dirty="0"/>
              <a:t>Q&amp;A session</a:t>
            </a:r>
            <a:r>
              <a:rPr lang="en-US" altLang="ko-KR" sz="1200" dirty="0"/>
              <a:t>. This collaboration aims to foster deeper cooperation and innovation in the field, providing a platform for valuable knowledge exchange. We invite everyone to attend, gain insights from top specialists, and contribute to advancing gynecologic oncology. Don’t miss this unique opportunity to enhance your </a:t>
            </a:r>
          </a:p>
          <a:p>
            <a:pPr>
              <a:lnSpc>
                <a:spcPct val="150000"/>
              </a:lnSpc>
            </a:pPr>
            <a:r>
              <a:rPr lang="en-US" altLang="ko-KR" sz="1200" dirty="0"/>
              <a:t>understanding and practice. </a:t>
            </a:r>
            <a:r>
              <a:rPr lang="en-US" altLang="ko-KR" sz="1200" b="1" dirty="0"/>
              <a:t>Join us </a:t>
            </a:r>
            <a:r>
              <a:rPr lang="en-US" altLang="ko-KR" sz="1200" dirty="0"/>
              <a:t>for this important event.</a:t>
            </a:r>
            <a:endParaRPr lang="ko-KR" altLang="en-US" sz="1050" dirty="0"/>
          </a:p>
        </p:txBody>
      </p:sp>
      <p:sp>
        <p:nvSpPr>
          <p:cNvPr id="52" name="TextBox 51"/>
          <p:cNvSpPr txBox="1"/>
          <p:nvPr/>
        </p:nvSpPr>
        <p:spPr>
          <a:xfrm>
            <a:off x="593115" y="12948184"/>
            <a:ext cx="328929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600" b="1" dirty="0">
                <a:solidFill>
                  <a:schemeClr val="bg1"/>
                </a:solidFill>
              </a:rPr>
              <a:t>Jun 20, 2024 (Thursday) at 19:00 KST</a:t>
            </a:r>
            <a:endParaRPr lang="ko-KR" altLang="en-US" sz="1600" b="1" dirty="0">
              <a:solidFill>
                <a:schemeClr val="bg1"/>
              </a:solidFill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723153" y="10445444"/>
            <a:ext cx="934487" cy="2923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300" b="1" dirty="0">
                <a:solidFill>
                  <a:schemeClr val="bg1">
                    <a:lumMod val="50000"/>
                  </a:schemeClr>
                </a:solidFill>
              </a:rPr>
              <a:t>Moderator</a:t>
            </a:r>
            <a:endParaRPr lang="ko-KR" altLang="en-US" sz="1300" b="1" dirty="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54" name="그림 53"/>
          <p:cNvPicPr>
            <a:picLocks noChangeAspect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933"/>
          <a:stretch/>
        </p:blipFill>
        <p:spPr>
          <a:xfrm>
            <a:off x="650332" y="10763884"/>
            <a:ext cx="1080122" cy="1325718"/>
          </a:xfrm>
          <a:prstGeom prst="rect">
            <a:avLst/>
          </a:prstGeom>
          <a:ln>
            <a:noFill/>
          </a:ln>
        </p:spPr>
      </p:pic>
      <p:sp>
        <p:nvSpPr>
          <p:cNvPr id="55" name="TextBox 54">
            <a:extLst>
              <a:ext uri="{FF2B5EF4-FFF2-40B4-BE49-F238E27FC236}">
                <a16:creationId xmlns:a16="http://schemas.microsoft.com/office/drawing/2014/main" id="{AD26CA8B-8836-A81E-91E6-C93FA164BF2F}"/>
              </a:ext>
            </a:extLst>
          </p:cNvPr>
          <p:cNvSpPr txBox="1"/>
          <p:nvPr/>
        </p:nvSpPr>
        <p:spPr>
          <a:xfrm>
            <a:off x="2265428" y="12114066"/>
            <a:ext cx="2011576" cy="99257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ko-KR" sz="1300" b="1" dirty="0"/>
              <a:t>Masato Yoshihara</a:t>
            </a:r>
          </a:p>
          <a:p>
            <a:pPr algn="ctr">
              <a:lnSpc>
                <a:spcPct val="150000"/>
              </a:lnSpc>
            </a:pPr>
            <a:r>
              <a:rPr lang="en-US" altLang="ko-KR" sz="1300" dirty="0">
                <a:solidFill>
                  <a:schemeClr val="bg1">
                    <a:lumMod val="50000"/>
                  </a:schemeClr>
                </a:solidFill>
              </a:rPr>
              <a:t>TOYOTA Memorial Hospital</a:t>
            </a:r>
          </a:p>
          <a:p>
            <a:pPr algn="ctr">
              <a:lnSpc>
                <a:spcPct val="150000"/>
              </a:lnSpc>
            </a:pPr>
            <a:r>
              <a:rPr lang="en-US" altLang="ko-KR" sz="1300" dirty="0"/>
              <a:t>Japan</a:t>
            </a:r>
            <a:endParaRPr lang="ko-KR" altLang="en-US" sz="1300" dirty="0"/>
          </a:p>
        </p:txBody>
      </p:sp>
      <p:pic>
        <p:nvPicPr>
          <p:cNvPr id="56" name="그림 55">
            <a:extLst>
              <a:ext uri="{FF2B5EF4-FFF2-40B4-BE49-F238E27FC236}">
                <a16:creationId xmlns:a16="http://schemas.microsoft.com/office/drawing/2014/main" id="{ADE891BE-5164-6344-4BE3-0AF2A3BFB813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9328" y="10770623"/>
            <a:ext cx="1080122" cy="1325663"/>
          </a:xfrm>
          <a:prstGeom prst="rect">
            <a:avLst/>
          </a:prstGeom>
          <a:ln>
            <a:noFill/>
          </a:ln>
        </p:spPr>
      </p:pic>
      <p:sp>
        <p:nvSpPr>
          <p:cNvPr id="61" name="TextBox 60"/>
          <p:cNvSpPr txBox="1"/>
          <p:nvPr/>
        </p:nvSpPr>
        <p:spPr>
          <a:xfrm>
            <a:off x="2924919" y="10456306"/>
            <a:ext cx="736355" cy="2923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300" b="1" dirty="0">
                <a:solidFill>
                  <a:schemeClr val="bg1">
                    <a:lumMod val="50000"/>
                  </a:schemeClr>
                </a:solidFill>
              </a:rPr>
              <a:t>Speaker</a:t>
            </a:r>
            <a:endParaRPr lang="ko-KR" altLang="en-US" sz="1300" b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AD26CA8B-8836-A81E-91E6-C93FA164BF2F}"/>
              </a:ext>
            </a:extLst>
          </p:cNvPr>
          <p:cNvSpPr txBox="1"/>
          <p:nvPr/>
        </p:nvSpPr>
        <p:spPr>
          <a:xfrm>
            <a:off x="242425" y="12105602"/>
            <a:ext cx="1895934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ko-KR" sz="1300" b="1" dirty="0"/>
              <a:t>Nao Suzuki</a:t>
            </a:r>
          </a:p>
          <a:p>
            <a:pPr algn="ctr">
              <a:lnSpc>
                <a:spcPct val="150000"/>
              </a:lnSpc>
            </a:pPr>
            <a:r>
              <a:rPr lang="en-US" altLang="ko-KR" sz="1300" dirty="0">
                <a:solidFill>
                  <a:schemeClr val="bg1">
                    <a:lumMod val="50000"/>
                  </a:schemeClr>
                </a:solidFill>
              </a:rPr>
              <a:t>St. Marianna University School of Medicine</a:t>
            </a:r>
          </a:p>
          <a:p>
            <a:pPr algn="ctr">
              <a:lnSpc>
                <a:spcPct val="150000"/>
              </a:lnSpc>
            </a:pPr>
            <a:r>
              <a:rPr lang="en-US" altLang="ko-KR" sz="1300" dirty="0"/>
              <a:t>Japan</a:t>
            </a:r>
          </a:p>
        </p:txBody>
      </p:sp>
      <p:sp>
        <p:nvSpPr>
          <p:cNvPr id="65" name="TextBox 64"/>
          <p:cNvSpPr txBox="1"/>
          <p:nvPr/>
        </p:nvSpPr>
        <p:spPr>
          <a:xfrm>
            <a:off x="5019561" y="10452049"/>
            <a:ext cx="917302" cy="2923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300" b="1" dirty="0">
                <a:solidFill>
                  <a:schemeClr val="bg1">
                    <a:lumMod val="50000"/>
                  </a:schemeClr>
                </a:solidFill>
              </a:rPr>
              <a:t>Discussant</a:t>
            </a:r>
            <a:endParaRPr lang="ko-KR" altLang="en-US" sz="1300" b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AD26CA8B-8836-A81E-91E6-C93FA164BF2F}"/>
              </a:ext>
            </a:extLst>
          </p:cNvPr>
          <p:cNvSpPr txBox="1"/>
          <p:nvPr/>
        </p:nvSpPr>
        <p:spPr>
          <a:xfrm>
            <a:off x="4376158" y="12109279"/>
            <a:ext cx="2192847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ko-KR" sz="1300" b="1" dirty="0"/>
              <a:t>Jung </a:t>
            </a:r>
            <a:r>
              <a:rPr lang="en-US" altLang="ko-KR" sz="1300" b="1" dirty="0" err="1"/>
              <a:t>Ryeol</a:t>
            </a:r>
            <a:r>
              <a:rPr lang="en-US" altLang="ko-KR" sz="1300" b="1" dirty="0"/>
              <a:t> Lee </a:t>
            </a:r>
            <a:br>
              <a:rPr lang="en-US" altLang="ko-KR" sz="1300" dirty="0"/>
            </a:br>
            <a:r>
              <a:rPr lang="en-US" altLang="ko-KR" sz="1300" dirty="0">
                <a:solidFill>
                  <a:schemeClr val="bg1">
                    <a:lumMod val="50000"/>
                  </a:schemeClr>
                </a:solidFill>
              </a:rPr>
              <a:t>Seoul National University </a:t>
            </a:r>
            <a:r>
              <a:rPr lang="en-US" altLang="ko-KR" sz="1300" dirty="0" err="1">
                <a:solidFill>
                  <a:schemeClr val="bg1">
                    <a:lumMod val="50000"/>
                  </a:schemeClr>
                </a:solidFill>
              </a:rPr>
              <a:t>Bundang</a:t>
            </a:r>
            <a:r>
              <a:rPr lang="en-US" altLang="ko-KR" sz="1300" dirty="0">
                <a:solidFill>
                  <a:schemeClr val="bg1">
                    <a:lumMod val="50000"/>
                  </a:schemeClr>
                </a:solidFill>
              </a:rPr>
              <a:t> Hospital</a:t>
            </a:r>
            <a:endParaRPr lang="en-US" altLang="ko-KR" sz="1300" dirty="0">
              <a:solidFill>
                <a:schemeClr val="bg1">
                  <a:lumMod val="50000"/>
                </a:schemeClr>
              </a:solidFill>
              <a:ea typeface="맑은 고딕" panose="020B0503020000020004" pitchFamily="50" charset="-127"/>
            </a:endParaRPr>
          </a:p>
          <a:p>
            <a:pPr algn="ctr">
              <a:lnSpc>
                <a:spcPct val="150000"/>
              </a:lnSpc>
            </a:pPr>
            <a:r>
              <a:rPr lang="en-US" altLang="ko-KR" sz="1300" dirty="0"/>
              <a:t>South Korea</a:t>
            </a:r>
          </a:p>
        </p:txBody>
      </p:sp>
      <p:pic>
        <p:nvPicPr>
          <p:cNvPr id="67" name="그림 66"/>
          <p:cNvPicPr>
            <a:picLocks noChangeAspect="1"/>
          </p:cNvPicPr>
          <p:nvPr/>
        </p:nvPicPr>
        <p:blipFill rotWithShape="1">
          <a:blip r:embed="rId9"/>
          <a:srcRect l="7811" r="7717" b="6135"/>
          <a:stretch/>
        </p:blipFill>
        <p:spPr>
          <a:xfrm>
            <a:off x="4909125" y="10744437"/>
            <a:ext cx="1085850" cy="1338138"/>
          </a:xfrm>
          <a:prstGeom prst="rect">
            <a:avLst/>
          </a:prstGeom>
        </p:spPr>
      </p:pic>
      <p:pic>
        <p:nvPicPr>
          <p:cNvPr id="20" name="그림 19" descr="폰트, 텍스트, 로고, 그래픽이(가) 표시된 사진&#10;&#10;자동 생성된 설명">
            <a:extLst>
              <a:ext uri="{FF2B5EF4-FFF2-40B4-BE49-F238E27FC236}">
                <a16:creationId xmlns:a16="http://schemas.microsoft.com/office/drawing/2014/main" id="{3EEF3C59-881B-DCD5-6833-447B0F969202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8563" y="165231"/>
            <a:ext cx="2605859" cy="731892"/>
          </a:xfrm>
          <a:prstGeom prst="rect">
            <a:avLst/>
          </a:prstGeom>
        </p:spPr>
      </p:pic>
      <p:sp>
        <p:nvSpPr>
          <p:cNvPr id="22" name="TextBox 21"/>
          <p:cNvSpPr txBox="1"/>
          <p:nvPr/>
        </p:nvSpPr>
        <p:spPr>
          <a:xfrm>
            <a:off x="2114476" y="1098042"/>
            <a:ext cx="26290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>
                <a:solidFill>
                  <a:schemeClr val="accent1">
                    <a:lumMod val="75000"/>
                  </a:schemeClr>
                </a:solidFill>
              </a:rPr>
              <a:t>ASGO Webinar Series #49</a:t>
            </a:r>
            <a:endParaRPr lang="ko-KR" altLang="en-US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23" name="그림 22" descr="화면 캡처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3117" y="1123872"/>
            <a:ext cx="714315" cy="695061"/>
          </a:xfrm>
          <a:prstGeom prst="rect">
            <a:avLst/>
          </a:prstGeom>
        </p:spPr>
      </p:pic>
      <p:pic>
        <p:nvPicPr>
          <p:cNvPr id="50" name="그림 49" descr="화면 캡처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5393288" y="1099329"/>
            <a:ext cx="750399" cy="695061"/>
          </a:xfrm>
          <a:prstGeom prst="rect">
            <a:avLst/>
          </a:prstGeom>
        </p:spPr>
      </p:pic>
      <p:pic>
        <p:nvPicPr>
          <p:cNvPr id="1026" name="Picture 2" descr="QR">
            <a:extLst>
              <a:ext uri="{FF2B5EF4-FFF2-40B4-BE49-F238E27FC236}">
                <a16:creationId xmlns:a16="http://schemas.microsoft.com/office/drawing/2014/main" id="{4A5DD77E-9F8E-4718-80F8-C06EBF437D8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820" t="20071" r="19753" b="19343"/>
          <a:stretch/>
        </p:blipFill>
        <p:spPr bwMode="auto">
          <a:xfrm>
            <a:off x="6216274" y="358047"/>
            <a:ext cx="534337" cy="5357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653644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2013 - 2022 테마">
  <a:themeElements>
    <a:clrScheme name="Office 2013 - 2022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2013 - 2022 테마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13 - 2022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8327</TotalTime>
  <Words>297</Words>
  <Application>Microsoft Office PowerPoint</Application>
  <PresentationFormat>사용자 지정</PresentationFormat>
  <Paragraphs>37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7" baseType="lpstr">
      <vt:lpstr>맑은 고딕</vt:lpstr>
      <vt:lpstr>Arial</vt:lpstr>
      <vt:lpstr>Calibri</vt:lpstr>
      <vt:lpstr>Calibri Light</vt:lpstr>
      <vt:lpstr>Times New Roman</vt:lpstr>
      <vt:lpstr>Office 2013 - 2022 테마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DB400TCA</dc:creator>
  <cp:lastModifiedBy>User</cp:lastModifiedBy>
  <cp:revision>121</cp:revision>
  <dcterms:created xsi:type="dcterms:W3CDTF">2022-12-18T07:10:25Z</dcterms:created>
  <dcterms:modified xsi:type="dcterms:W3CDTF">2024-05-21T06:34:25Z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SCPROP">
    <vt:lpwstr>NSCCustomProperty</vt:lpwstr>
  </property>
</Properties>
</file>